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1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7" r:id="rId10"/>
    <p:sldId id="263" r:id="rId11"/>
    <p:sldId id="265" r:id="rId12"/>
    <p:sldId id="266" r:id="rId13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urabh khandelwal" initials="sk" lastIdx="5" clrIdx="0">
    <p:extLst>
      <p:ext uri="{19B8F6BF-5375-455C-9EA6-DF929625EA0E}">
        <p15:presenceInfo xmlns:p15="http://schemas.microsoft.com/office/powerpoint/2012/main" userId="957f86edc2a8edb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224998336067969"/>
          <c:y val="7.0488281250000007E-2"/>
          <c:w val="0.79619176599617436"/>
          <c:h val="0.803286325049212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lumMod val="114000"/>
                  </a:schemeClr>
                </a:gs>
                <a:gs pos="100000">
                  <a:schemeClr val="accent1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5"/>
                <c:pt idx="0">
                  <c:v>0-200000</c:v>
                </c:pt>
                <c:pt idx="1">
                  <c:v>200001-500000</c:v>
                </c:pt>
                <c:pt idx="2">
                  <c:v>500001-100000</c:v>
                </c:pt>
                <c:pt idx="3">
                  <c:v>1000000-5000000</c:v>
                </c:pt>
                <c:pt idx="4">
                  <c:v>5000000-2cr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1390</c:v>
                </c:pt>
                <c:pt idx="1">
                  <c:v>3401</c:v>
                </c:pt>
                <c:pt idx="2">
                  <c:v>2668</c:v>
                </c:pt>
                <c:pt idx="3">
                  <c:v>773</c:v>
                </c:pt>
                <c:pt idx="4">
                  <c:v>117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32-4775-82A4-106C3A58A70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8000"/>
                    <a:lumMod val="114000"/>
                  </a:schemeClr>
                </a:gs>
                <a:gs pos="100000">
                  <a:schemeClr val="accent2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5"/>
                <c:pt idx="0">
                  <c:v>0-200000</c:v>
                </c:pt>
                <c:pt idx="1">
                  <c:v>200001-500000</c:v>
                </c:pt>
                <c:pt idx="2">
                  <c:v>500001-100000</c:v>
                </c:pt>
                <c:pt idx="3">
                  <c:v>1000000-5000000</c:v>
                </c:pt>
                <c:pt idx="4">
                  <c:v>5000000-2cr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1-F532-4775-82A4-106C3A58A70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98000"/>
                    <a:lumMod val="114000"/>
                  </a:schemeClr>
                </a:gs>
                <a:gs pos="100000">
                  <a:schemeClr val="accent3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5"/>
                <c:pt idx="0">
                  <c:v>0-200000</c:v>
                </c:pt>
                <c:pt idx="1">
                  <c:v>200001-500000</c:v>
                </c:pt>
                <c:pt idx="2">
                  <c:v>500001-100000</c:v>
                </c:pt>
                <c:pt idx="3">
                  <c:v>1000000-5000000</c:v>
                </c:pt>
                <c:pt idx="4">
                  <c:v>5000000-2cr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</c:numCache>
            </c:numRef>
          </c:val>
          <c:extLst>
            <c:ext xmlns:c16="http://schemas.microsoft.com/office/drawing/2014/chart" uri="{C3380CC4-5D6E-409C-BE32-E72D297353CC}">
              <c16:uniqueId val="{00000002-F532-4775-82A4-106C3A58A70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075806639"/>
        <c:axId val="1277945103"/>
      </c:barChart>
      <c:catAx>
        <c:axId val="10758066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7945103"/>
        <c:crosses val="autoZero"/>
        <c:auto val="1"/>
        <c:lblAlgn val="ctr"/>
        <c:lblOffset val="100"/>
        <c:noMultiLvlLbl val="0"/>
      </c:catAx>
      <c:valAx>
        <c:axId val="12779451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58066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mileage</a:t>
            </a:r>
          </a:p>
        </c:rich>
      </c:tx>
      <c:layout>
        <c:manualLayout>
          <c:xMode val="edge"/>
          <c:yMode val="edge"/>
          <c:x val="0.43985994914698162"/>
          <c:y val="1.367187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0071665846456696E-2"/>
          <c:y val="0.33781250000000007"/>
          <c:w val="0.76331375082021002"/>
          <c:h val="0.555493356299212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lumMod val="114000"/>
                  </a:schemeClr>
                </a:gs>
                <a:gs pos="100000">
                  <a:schemeClr val="accent1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Hyundai</c:v>
                </c:pt>
                <c:pt idx="1">
                  <c:v>maruti</c:v>
                </c:pt>
                <c:pt idx="2">
                  <c:v>honda</c:v>
                </c:pt>
                <c:pt idx="3">
                  <c:v>ford</c:v>
                </c:pt>
                <c:pt idx="4">
                  <c:v>BMW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19.79</c:v>
                </c:pt>
                <c:pt idx="1">
                  <c:v>21.54</c:v>
                </c:pt>
                <c:pt idx="2">
                  <c:v>19.73</c:v>
                </c:pt>
                <c:pt idx="3">
                  <c:v>19.98</c:v>
                </c:pt>
                <c:pt idx="4">
                  <c:v>17.45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27-42EC-A889-C443D84D50E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8000"/>
                    <a:lumMod val="114000"/>
                  </a:schemeClr>
                </a:gs>
                <a:gs pos="100000">
                  <a:schemeClr val="accent2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Hyundai</c:v>
                </c:pt>
                <c:pt idx="1">
                  <c:v>maruti</c:v>
                </c:pt>
                <c:pt idx="2">
                  <c:v>honda</c:v>
                </c:pt>
                <c:pt idx="3">
                  <c:v>ford</c:v>
                </c:pt>
                <c:pt idx="4">
                  <c:v>BMW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0B27-42EC-A889-C443D84D50E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98000"/>
                    <a:lumMod val="114000"/>
                  </a:schemeClr>
                </a:gs>
                <a:gs pos="100000">
                  <a:schemeClr val="accent3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Hyundai</c:v>
                </c:pt>
                <c:pt idx="1">
                  <c:v>maruti</c:v>
                </c:pt>
                <c:pt idx="2">
                  <c:v>honda</c:v>
                </c:pt>
                <c:pt idx="3">
                  <c:v>ford</c:v>
                </c:pt>
                <c:pt idx="4">
                  <c:v>BMW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0B27-42EC-A889-C443D84D50E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530924879"/>
        <c:axId val="594944735"/>
      </c:barChart>
      <c:catAx>
        <c:axId val="5309248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4944735"/>
        <c:crosses val="autoZero"/>
        <c:auto val="1"/>
        <c:lblAlgn val="ctr"/>
        <c:lblOffset val="100"/>
        <c:noMultiLvlLbl val="0"/>
      </c:catAx>
      <c:valAx>
        <c:axId val="594944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09248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8000"/>
                      <a:lumMod val="114000"/>
                    </a:schemeClr>
                  </a:gs>
                  <a:gs pos="100000">
                    <a:schemeClr val="accent1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1-CA21-4269-842E-B4307759F90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8000"/>
                      <a:lumMod val="114000"/>
                    </a:schemeClr>
                  </a:gs>
                  <a:gs pos="100000">
                    <a:schemeClr val="accent2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3-CA21-4269-842E-B4307759F901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8000"/>
                      <a:lumMod val="114000"/>
                    </a:schemeClr>
                  </a:gs>
                  <a:gs pos="100000">
                    <a:schemeClr val="accent3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5-CA21-4269-842E-B4307759F901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8000"/>
                      <a:lumMod val="114000"/>
                    </a:schemeClr>
                  </a:gs>
                  <a:gs pos="100000">
                    <a:schemeClr val="accent4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7-CA21-4269-842E-B4307759F901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98000"/>
                      <a:lumMod val="114000"/>
                    </a:schemeClr>
                  </a:gs>
                  <a:gs pos="100000">
                    <a:schemeClr val="accent5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9-CA21-4269-842E-B4307759F901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tint val="98000"/>
                      <a:lumMod val="114000"/>
                    </a:schemeClr>
                  </a:gs>
                  <a:gs pos="100000">
                    <a:schemeClr val="accent6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B-CA21-4269-842E-B4307759F901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98000"/>
                      <a:lumMod val="114000"/>
                    </a:schemeClr>
                  </a:gs>
                  <a:gs pos="100000">
                    <a:schemeClr val="accent1">
                      <a:lumMod val="60000"/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D-CA21-4269-842E-B4307759F901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tint val="98000"/>
                      <a:lumMod val="114000"/>
                    </a:schemeClr>
                  </a:gs>
                  <a:gs pos="100000">
                    <a:schemeClr val="accent2">
                      <a:lumMod val="60000"/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F-CA21-4269-842E-B4307759F90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Sheet1!$A$2:$A$9</c:f>
              <c:strCache>
                <c:ptCount val="8"/>
                <c:pt idx="0">
                  <c:v>Hyundai</c:v>
                </c:pt>
                <c:pt idx="1">
                  <c:v>maruti</c:v>
                </c:pt>
                <c:pt idx="2">
                  <c:v>ford</c:v>
                </c:pt>
                <c:pt idx="3">
                  <c:v>Honda</c:v>
                </c:pt>
                <c:pt idx="4">
                  <c:v>bmw</c:v>
                </c:pt>
                <c:pt idx="5">
                  <c:v>Renault</c:v>
                </c:pt>
                <c:pt idx="6">
                  <c:v>toyota</c:v>
                </c:pt>
                <c:pt idx="7">
                  <c:v>others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1415</c:v>
                </c:pt>
                <c:pt idx="1">
                  <c:v>2448</c:v>
                </c:pt>
                <c:pt idx="2">
                  <c:v>397</c:v>
                </c:pt>
                <c:pt idx="3">
                  <c:v>467</c:v>
                </c:pt>
                <c:pt idx="4">
                  <c:v>120</c:v>
                </c:pt>
                <c:pt idx="5">
                  <c:v>228</c:v>
                </c:pt>
                <c:pt idx="6">
                  <c:v>488</c:v>
                </c:pt>
                <c:pt idx="7">
                  <c:v>990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A8-4C76-8A16-33C6554CDD46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3303867290026248"/>
          <c:y val="7.1933593749999997E-2"/>
          <c:w val="0.56256848753280841"/>
          <c:h val="0.8438527312992125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8000"/>
                      <a:lumMod val="114000"/>
                    </a:schemeClr>
                  </a:gs>
                  <a:gs pos="100000">
                    <a:schemeClr val="accent1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1-4EA8-47FB-BAB4-DA50C04EAEFB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8000"/>
                      <a:lumMod val="114000"/>
                    </a:schemeClr>
                  </a:gs>
                  <a:gs pos="100000">
                    <a:schemeClr val="accent2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3-4EA8-47FB-BAB4-DA50C04EAEFB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8000"/>
                      <a:lumMod val="114000"/>
                    </a:schemeClr>
                  </a:gs>
                  <a:gs pos="100000">
                    <a:schemeClr val="accent3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5-4EA8-47FB-BAB4-DA50C04EAEFB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8000"/>
                      <a:lumMod val="114000"/>
                    </a:schemeClr>
                  </a:gs>
                  <a:gs pos="100000">
                    <a:schemeClr val="accent4">
                      <a:shade val="90000"/>
                      <a:lumMod val="8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63500" dist="38100" dir="5400000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7-4EA8-47FB-BAB4-DA50C04EAEF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first owner</c:v>
                </c:pt>
                <c:pt idx="1">
                  <c:v>second owner</c:v>
                </c:pt>
                <c:pt idx="2">
                  <c:v>third owner</c:v>
                </c:pt>
                <c:pt idx="3">
                  <c:v>fourth &amp; above owner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5289</c:v>
                </c:pt>
                <c:pt idx="1">
                  <c:v>2105</c:v>
                </c:pt>
                <c:pt idx="2">
                  <c:v>555</c:v>
                </c:pt>
                <c:pt idx="3">
                  <c:v>174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3C-4826-9081-8498FE22F04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35A653-B59B-4B45-8455-0EC11BE6CC7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3FB22D6-AC9A-4400-9AD4-F12219D25CC2}">
      <dgm:prSet/>
      <dgm:spPr>
        <a:solidFill>
          <a:schemeClr val="tx1"/>
        </a:solidFill>
      </dgm:spPr>
      <dgm:t>
        <a:bodyPr/>
        <a:lstStyle/>
        <a:p>
          <a:r>
            <a:rPr lang="en-US" b="1" u="sng"/>
            <a:t>Insights</a:t>
          </a:r>
          <a:endParaRPr lang="en-IN"/>
        </a:p>
      </dgm:t>
    </dgm:pt>
    <dgm:pt modelId="{05FF2001-83BF-4A55-8151-CA637DA6FD37}" type="parTrans" cxnId="{18FDF582-D560-4C84-9CC3-3EF3015DE795}">
      <dgm:prSet/>
      <dgm:spPr/>
      <dgm:t>
        <a:bodyPr/>
        <a:lstStyle/>
        <a:p>
          <a:endParaRPr lang="en-IN"/>
        </a:p>
      </dgm:t>
    </dgm:pt>
    <dgm:pt modelId="{D3E6D248-DC3F-4C28-9C8A-C2BB032D364E}" type="sibTrans" cxnId="{18FDF582-D560-4C84-9CC3-3EF3015DE795}">
      <dgm:prSet/>
      <dgm:spPr/>
      <dgm:t>
        <a:bodyPr/>
        <a:lstStyle/>
        <a:p>
          <a:endParaRPr lang="en-IN"/>
        </a:p>
      </dgm:t>
    </dgm:pt>
    <dgm:pt modelId="{6802D905-F32D-42D8-9651-66ED3A6C80E7}" type="pres">
      <dgm:prSet presAssocID="{6A35A653-B59B-4B45-8455-0EC11BE6CC7C}" presName="Name0" presStyleCnt="0">
        <dgm:presLayoutVars>
          <dgm:dir/>
          <dgm:resizeHandles val="exact"/>
        </dgm:presLayoutVars>
      </dgm:prSet>
      <dgm:spPr/>
    </dgm:pt>
    <dgm:pt modelId="{E4747FEA-B196-4B75-9E0C-5B3CDCBD5D8D}" type="pres">
      <dgm:prSet presAssocID="{53FB22D6-AC9A-4400-9AD4-F12219D25CC2}" presName="node" presStyleLbl="node1" presStyleIdx="0" presStyleCnt="1">
        <dgm:presLayoutVars>
          <dgm:bulletEnabled val="1"/>
        </dgm:presLayoutVars>
      </dgm:prSet>
      <dgm:spPr/>
    </dgm:pt>
  </dgm:ptLst>
  <dgm:cxnLst>
    <dgm:cxn modelId="{18FDF582-D560-4C84-9CC3-3EF3015DE795}" srcId="{6A35A653-B59B-4B45-8455-0EC11BE6CC7C}" destId="{53FB22D6-AC9A-4400-9AD4-F12219D25CC2}" srcOrd="0" destOrd="0" parTransId="{05FF2001-83BF-4A55-8151-CA637DA6FD37}" sibTransId="{D3E6D248-DC3F-4C28-9C8A-C2BB032D364E}"/>
    <dgm:cxn modelId="{891F009F-33D1-487B-B635-0D389558F7B2}" type="presOf" srcId="{53FB22D6-AC9A-4400-9AD4-F12219D25CC2}" destId="{E4747FEA-B196-4B75-9E0C-5B3CDCBD5D8D}" srcOrd="0" destOrd="0" presId="urn:microsoft.com/office/officeart/2005/8/layout/process1"/>
    <dgm:cxn modelId="{FABA82BB-8039-4A80-8CF1-5C1A114126C0}" type="presOf" srcId="{6A35A653-B59B-4B45-8455-0EC11BE6CC7C}" destId="{6802D905-F32D-42D8-9651-66ED3A6C80E7}" srcOrd="0" destOrd="0" presId="urn:microsoft.com/office/officeart/2005/8/layout/process1"/>
    <dgm:cxn modelId="{3C6E897B-3C39-497F-8A2E-4F5CA8B357C0}" type="presParOf" srcId="{6802D905-F32D-42D8-9651-66ED3A6C80E7}" destId="{E4747FEA-B196-4B75-9E0C-5B3CDCBD5D8D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5A19FF-96CC-4EDF-BE61-D1A0C9288A5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E9957D6C-2F3B-49CF-911F-E9E1CE65DA91}">
      <dgm:prSet/>
      <dgm:spPr/>
      <dgm:t>
        <a:bodyPr/>
        <a:lstStyle/>
        <a:p>
          <a:r>
            <a:rPr lang="en-IN" b="0" i="0"/>
            <a:t>Unveiling Trends and Patterns in car24</a:t>
          </a:r>
          <a:endParaRPr lang="en-IN"/>
        </a:p>
      </dgm:t>
    </dgm:pt>
    <dgm:pt modelId="{0864AC7E-EEB6-4A39-B975-9149DA7D5008}" type="parTrans" cxnId="{55E43869-63B9-457E-B088-CE59531A2570}">
      <dgm:prSet/>
      <dgm:spPr/>
      <dgm:t>
        <a:bodyPr/>
        <a:lstStyle/>
        <a:p>
          <a:endParaRPr lang="en-IN"/>
        </a:p>
      </dgm:t>
    </dgm:pt>
    <dgm:pt modelId="{9F14F7CF-A7E6-4802-8F11-CF136FFE4D51}" type="sibTrans" cxnId="{55E43869-63B9-457E-B088-CE59531A2570}">
      <dgm:prSet/>
      <dgm:spPr/>
      <dgm:t>
        <a:bodyPr/>
        <a:lstStyle/>
        <a:p>
          <a:endParaRPr lang="en-IN"/>
        </a:p>
      </dgm:t>
    </dgm:pt>
    <dgm:pt modelId="{D223D052-6069-4A01-BC91-223AF4FE58AE}" type="pres">
      <dgm:prSet presAssocID="{055A19FF-96CC-4EDF-BE61-D1A0C9288A5A}" presName="linear" presStyleCnt="0">
        <dgm:presLayoutVars>
          <dgm:animLvl val="lvl"/>
          <dgm:resizeHandles val="exact"/>
        </dgm:presLayoutVars>
      </dgm:prSet>
      <dgm:spPr/>
    </dgm:pt>
    <dgm:pt modelId="{35F0DF39-AA9D-4630-845C-4CCE7CC32FA3}" type="pres">
      <dgm:prSet presAssocID="{E9957D6C-2F3B-49CF-911F-E9E1CE65DA91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5E43869-63B9-457E-B088-CE59531A2570}" srcId="{055A19FF-96CC-4EDF-BE61-D1A0C9288A5A}" destId="{E9957D6C-2F3B-49CF-911F-E9E1CE65DA91}" srcOrd="0" destOrd="0" parTransId="{0864AC7E-EEB6-4A39-B975-9149DA7D5008}" sibTransId="{9F14F7CF-A7E6-4802-8F11-CF136FFE4D51}"/>
    <dgm:cxn modelId="{024B7172-A125-4857-9495-8A14F7428B8C}" type="presOf" srcId="{055A19FF-96CC-4EDF-BE61-D1A0C9288A5A}" destId="{D223D052-6069-4A01-BC91-223AF4FE58AE}" srcOrd="0" destOrd="0" presId="urn:microsoft.com/office/officeart/2005/8/layout/vList2"/>
    <dgm:cxn modelId="{6EDF09EA-DDCF-45DC-8A8A-DE67C8E40597}" type="presOf" srcId="{E9957D6C-2F3B-49CF-911F-E9E1CE65DA91}" destId="{35F0DF39-AA9D-4630-845C-4CCE7CC32FA3}" srcOrd="0" destOrd="0" presId="urn:microsoft.com/office/officeart/2005/8/layout/vList2"/>
    <dgm:cxn modelId="{C30D3F20-CB77-44E6-8EC9-591B20541E63}" type="presParOf" srcId="{D223D052-6069-4A01-BC91-223AF4FE58AE}" destId="{35F0DF39-AA9D-4630-845C-4CCE7CC32FA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747FEA-B196-4B75-9E0C-5B3CDCBD5D8D}">
      <dsp:nvSpPr>
        <dsp:cNvPr id="0" name=""/>
        <dsp:cNvSpPr/>
      </dsp:nvSpPr>
      <dsp:spPr>
        <a:xfrm>
          <a:off x="1033" y="0"/>
          <a:ext cx="2113699" cy="694373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u="sng" kern="1200"/>
            <a:t>Insights</a:t>
          </a:r>
          <a:endParaRPr lang="en-IN" sz="3000" kern="1200"/>
        </a:p>
      </dsp:txBody>
      <dsp:txXfrm>
        <a:off x="21370" y="20337"/>
        <a:ext cx="2073025" cy="6536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0DF39-AA9D-4630-845C-4CCE7CC32FA3}">
      <dsp:nvSpPr>
        <dsp:cNvPr id="0" name=""/>
        <dsp:cNvSpPr/>
      </dsp:nvSpPr>
      <dsp:spPr>
        <a:xfrm>
          <a:off x="0" y="9767"/>
          <a:ext cx="6278403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b="0" i="0" kern="1200"/>
            <a:t>Unveiling Trends and Patterns in car24</a:t>
          </a:r>
          <a:endParaRPr lang="en-IN" sz="2100" kern="1200"/>
        </a:p>
      </dsp:txBody>
      <dsp:txXfrm>
        <a:off x="24588" y="34355"/>
        <a:ext cx="6229227" cy="45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0.37045</cdr:x>
      <cdr:y>0.96096</cdr:y>
    </cdr:from>
    <cdr:to>
      <cdr:x>0.76626</cdr:x>
      <cdr:y>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4BB1E104-2AFA-23C9-2568-1F609175012C}"/>
            </a:ext>
          </a:extLst>
        </cdr:cNvPr>
        <cdr:cNvSpPr txBox="1"/>
      </cdr:nvSpPr>
      <cdr:spPr>
        <a:xfrm xmlns:a="http://schemas.openxmlformats.org/drawingml/2006/main">
          <a:off x="3200400" y="6877050"/>
          <a:ext cx="3419475" cy="279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IN" sz="1100" dirty="0"/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2395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36188-FA97-621B-2FAA-1C34801E2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4CFC1F-0E95-17FD-2818-66BFB8CE60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5C018C-E7D3-5B8B-F607-09D2207E2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C9525C-4AF9-E36D-3DFF-DDBC8181AE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46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2519679"/>
            <a:ext cx="10590790" cy="3213178"/>
          </a:xfrm>
        </p:spPr>
        <p:txBody>
          <a:bodyPr anchor="b"/>
          <a:lstStyle>
            <a:lvl1pPr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2190781" y="2150669"/>
            <a:ext cx="1188719" cy="3657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10742372" y="3873399"/>
            <a:ext cx="4631754" cy="36576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423049" y="354876"/>
            <a:ext cx="1005839" cy="92122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19604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5963912"/>
            <a:ext cx="10590791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5" y="822960"/>
            <a:ext cx="10590791" cy="411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6643998"/>
            <a:ext cx="10590790" cy="592454"/>
          </a:xfrm>
        </p:spPr>
        <p:txBody>
          <a:bodyPr>
            <a:normAutofit/>
          </a:bodyPr>
          <a:lstStyle>
            <a:lvl1pPr marL="0" indent="0">
              <a:buNone/>
              <a:defRPr sz="144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7484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8558" y="1276101"/>
            <a:ext cx="10598179" cy="1647583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251960"/>
            <a:ext cx="10590791" cy="297180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71126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1057879" y="728803"/>
            <a:ext cx="962294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52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11861350" y="3136545"/>
            <a:ext cx="783316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52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8254" y="1178561"/>
            <a:ext cx="10144687" cy="3235958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2335135" y="4414519"/>
            <a:ext cx="9277463" cy="41060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6" y="6035040"/>
            <a:ext cx="11093876" cy="1197428"/>
          </a:xfrm>
        </p:spPr>
        <p:txBody>
          <a:bodyPr anchor="ctr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42694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2844800"/>
            <a:ext cx="10590792" cy="218701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6029960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75445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90791" cy="848357"/>
          </a:xfrm>
        </p:spPr>
        <p:txBody>
          <a:bodyPr/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3124203"/>
            <a:ext cx="3770254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85944" y="3815717"/>
            <a:ext cx="3770255" cy="341675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5266" y="3124200"/>
            <a:ext cx="3776411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415266" y="3815716"/>
            <a:ext cx="3776411" cy="341675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465762" y="3124201"/>
            <a:ext cx="377487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9465995" y="3815715"/>
            <a:ext cx="3774643" cy="341675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284765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9326881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6239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90791" cy="848357"/>
          </a:xfrm>
        </p:spPr>
        <p:txBody>
          <a:bodyPr/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439413"/>
            <a:ext cx="366052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01464" y="3124200"/>
            <a:ext cx="3229490" cy="190981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85945" y="6130927"/>
            <a:ext cx="3660526" cy="1101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2638" y="5439413"/>
            <a:ext cx="3660526" cy="691516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698155" y="3124200"/>
            <a:ext cx="3229492" cy="190981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484206" y="6130926"/>
            <a:ext cx="3660526" cy="1101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79331" y="5439414"/>
            <a:ext cx="3661314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95637" y="3124200"/>
            <a:ext cx="3229490" cy="190981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79330" y="6130925"/>
            <a:ext cx="3661315" cy="1101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5286997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9357362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73333" y="7670206"/>
            <a:ext cx="4373138" cy="36576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98283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90791" cy="8483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5945" y="3124200"/>
            <a:ext cx="10590791" cy="409956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834527" y="7670206"/>
            <a:ext cx="1188719" cy="365759"/>
          </a:xfrm>
        </p:spPr>
        <p:txBody>
          <a:bodyPr/>
          <a:lstStyle/>
          <a:p>
            <a:fld id="{55C6B4A9-1611-4792-9094-5F34BCA07E0B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9251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2283" y="1534160"/>
            <a:ext cx="1691958" cy="5698308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5945" y="1534160"/>
            <a:ext cx="7507230" cy="569830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783725" y="7670206"/>
            <a:ext cx="1190562" cy="36575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41806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1177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5945" y="3124200"/>
            <a:ext cx="10590791" cy="4099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46344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213174"/>
            <a:ext cx="5221230" cy="2740589"/>
          </a:xfrm>
        </p:spPr>
        <p:txBody>
          <a:bodyPr anchor="ctr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671" y="3213173"/>
            <a:ext cx="4509054" cy="2740589"/>
          </a:xfrm>
        </p:spPr>
        <p:txBody>
          <a:bodyPr anchor="ctr"/>
          <a:lstStyle>
            <a:lvl1pPr marL="0" indent="0" algn="l">
              <a:buNone/>
              <a:defRPr sz="24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12184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5945" y="3124201"/>
            <a:ext cx="5790190" cy="409956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50455" y="3124200"/>
            <a:ext cx="5790191" cy="40995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5452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3124200"/>
            <a:ext cx="579018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5945" y="3815715"/>
            <a:ext cx="5790190" cy="3408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50455" y="3124200"/>
            <a:ext cx="5790191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50455" y="3815715"/>
            <a:ext cx="5790191" cy="3408047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78249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13696" cy="84835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76262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90529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6" y="1554480"/>
            <a:ext cx="3351790" cy="192024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37375" y="1737360"/>
            <a:ext cx="6228079" cy="54864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385945" y="3755137"/>
            <a:ext cx="3351790" cy="3474719"/>
          </a:xfrm>
        </p:spPr>
        <p:txBody>
          <a:bodyPr/>
          <a:lstStyle>
            <a:lvl1pPr marL="0" indent="0">
              <a:buNone/>
              <a:defRPr sz="168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97518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6" y="2032000"/>
            <a:ext cx="4638161" cy="208280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57444" y="1371600"/>
            <a:ext cx="3872632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385945" y="4389120"/>
            <a:ext cx="4631054" cy="1645920"/>
          </a:xfrm>
        </p:spPr>
        <p:txBody>
          <a:bodyPr>
            <a:normAutofit/>
          </a:bodyPr>
          <a:lstStyle>
            <a:lvl1pPr marL="0" indent="0">
              <a:buNone/>
              <a:defRPr sz="168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19487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0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385945" y="1168402"/>
            <a:ext cx="10513696" cy="8483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3124200"/>
            <a:ext cx="10513696" cy="4099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783725" y="7670206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3333" y="7670206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04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3" r:id="rId2"/>
    <p:sldLayoutId id="2147483944" r:id="rId3"/>
    <p:sldLayoutId id="2147483945" r:id="rId4"/>
    <p:sldLayoutId id="2147483946" r:id="rId5"/>
    <p:sldLayoutId id="2147483947" r:id="rId6"/>
    <p:sldLayoutId id="2147483948" r:id="rId7"/>
    <p:sldLayoutId id="2147483949" r:id="rId8"/>
    <p:sldLayoutId id="2147483950" r:id="rId9"/>
    <p:sldLayoutId id="2147483951" r:id="rId10"/>
    <p:sldLayoutId id="2147483952" r:id="rId11"/>
    <p:sldLayoutId id="2147483953" r:id="rId12"/>
    <p:sldLayoutId id="2147483954" r:id="rId13"/>
    <p:sldLayoutId id="2147483955" r:id="rId14"/>
    <p:sldLayoutId id="2147483956" r:id="rId15"/>
    <p:sldLayoutId id="2147483957" r:id="rId16"/>
    <p:sldLayoutId id="2147483958" r:id="rId17"/>
    <p:sldLayoutId id="2147483959" r:id="rId18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microsoft.com/office/2017/06/relationships/model3d" Target="../media/model3d2.glb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microsoft.com/office/2017/06/relationships/model3d" Target="../media/model3d1.glb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30831" y="-552450"/>
            <a:ext cx="14630400" cy="8229600"/>
          </a:xfrm>
          <a:prstGeom prst="rect">
            <a:avLst/>
          </a:prstGeom>
          <a:solidFill>
            <a:schemeClr val="accent1">
              <a:lumMod val="50000"/>
              <a:alpha val="75000"/>
            </a:schemeClr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05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48149" y="452676"/>
            <a:ext cx="8091726" cy="10364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Car24 Dataset Presentation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47150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Welcome to the presentation on car24 dataset. In this presentation, we will explore comprehensive data and analysis related to various aspects of cars, including performance, market trends, and consumer preferences.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13669" y="4804648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1005661" y="5082897"/>
            <a:ext cx="216431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Sourabh Khandelwal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624376" y="226528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293636" y="41148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624376" y="4550926"/>
            <a:ext cx="29050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5862638" y="4070509"/>
            <a:ext cx="290500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862638" y="4898112"/>
            <a:ext cx="29050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100899" y="407050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00899" y="4550926"/>
            <a:ext cx="290512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6E4DC7-865D-9353-B4DE-8F3A34D9590A}"/>
              </a:ext>
            </a:extLst>
          </p:cNvPr>
          <p:cNvSpPr txBox="1"/>
          <p:nvPr/>
        </p:nvSpPr>
        <p:spPr>
          <a:xfrm>
            <a:off x="4419184" y="1716553"/>
            <a:ext cx="5791913" cy="83099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IN" sz="4800" b="1" dirty="0"/>
              <a:t>Ownership of cars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32921D0-CFFD-80E6-98BE-437793F6DA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8933057"/>
              </p:ext>
            </p:extLst>
          </p:nvPr>
        </p:nvGraphicFramePr>
        <p:xfrm>
          <a:off x="2752011" y="2720975"/>
          <a:ext cx="9753600" cy="5508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6200" y="33397"/>
            <a:ext cx="14630400" cy="8229600"/>
          </a:xfrm>
          <a:prstGeom prst="rect">
            <a:avLst/>
          </a:prstGeom>
          <a:solidFill>
            <a:schemeClr val="tx2">
              <a:alpha val="75000"/>
            </a:scheme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1750" y="31969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755820" y="680323"/>
            <a:ext cx="28067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361509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4931212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5F5DC93-F051-C693-83DE-B90142B88F15}"/>
              </a:ext>
            </a:extLst>
          </p:cNvPr>
          <p:cNvSpPr/>
          <p:nvPr/>
        </p:nvSpPr>
        <p:spPr>
          <a:xfrm>
            <a:off x="302538" y="3216698"/>
            <a:ext cx="619125" cy="2499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660AC3-3159-619F-0CB9-BAE37F405C42}"/>
              </a:ext>
            </a:extLst>
          </p:cNvPr>
          <p:cNvSpPr txBox="1"/>
          <p:nvPr/>
        </p:nvSpPr>
        <p:spPr>
          <a:xfrm>
            <a:off x="1028700" y="3132534"/>
            <a:ext cx="6934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6">
                    <a:lumMod val="50000"/>
                  </a:schemeClr>
                </a:solidFill>
                <a:effectLst/>
                <a:latin typeface="Söhne"/>
              </a:rPr>
              <a:t>Comprehensive Analysis:  </a:t>
            </a:r>
            <a:r>
              <a:rPr lang="en-US" sz="2000" i="0" dirty="0">
                <a:effectLst/>
                <a:latin typeface="Söhne"/>
              </a:rPr>
              <a:t>The car dataset has been thoroughly examined, providing a comprehensive understanding of various aspects related to automotive data.</a:t>
            </a:r>
            <a:endParaRPr lang="en-IN" sz="2000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22D5739-3B9A-7D72-F186-1E20671E5560}"/>
              </a:ext>
            </a:extLst>
          </p:cNvPr>
          <p:cNvSpPr/>
          <p:nvPr/>
        </p:nvSpPr>
        <p:spPr>
          <a:xfrm>
            <a:off x="302538" y="4728359"/>
            <a:ext cx="619125" cy="2499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E70D74-CA90-411B-B3E3-DB5F95793C96}"/>
              </a:ext>
            </a:extLst>
          </p:cNvPr>
          <p:cNvSpPr txBox="1"/>
          <p:nvPr/>
        </p:nvSpPr>
        <p:spPr>
          <a:xfrm>
            <a:off x="952500" y="4637366"/>
            <a:ext cx="72821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accent6">
                    <a:lumMod val="50000"/>
                  </a:schemeClr>
                </a:solidFill>
                <a:effectLst/>
                <a:latin typeface="Söhne"/>
              </a:rPr>
              <a:t>Valuable Insights:</a:t>
            </a:r>
            <a:r>
              <a:rPr lang="en-US" sz="2000" b="1" i="0" dirty="0">
                <a:effectLst/>
                <a:latin typeface="Söhne"/>
              </a:rPr>
              <a:t>  </a:t>
            </a:r>
            <a:r>
              <a:rPr lang="en-US" sz="2000" b="0" i="0" dirty="0">
                <a:effectLst/>
                <a:latin typeface="Söhne"/>
              </a:rPr>
              <a:t>The exploration of the dataset has yielded valuable insights into trends, patterns, and correlations, aiding in informed decision-making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.</a:t>
            </a:r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C7 tuner car yellow">
                <a:extLst>
                  <a:ext uri="{FF2B5EF4-FFF2-40B4-BE49-F238E27FC236}">
                    <a16:creationId xmlns:a16="http://schemas.microsoft.com/office/drawing/2014/main" id="{F43E46E1-6205-5F6E-6558-3622158FFD9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908163436"/>
                  </p:ext>
                </p:extLst>
              </p:nvPr>
            </p:nvGraphicFramePr>
            <p:xfrm>
              <a:off x="10467086" y="514077"/>
              <a:ext cx="3292903" cy="172123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292903" cy="1721237"/>
                    </a:xfrm>
                    <a:prstGeom prst="rect">
                      <a:avLst/>
                    </a:prstGeom>
                  </am3d:spPr>
                  <am3d:camera>
                    <am3d:pos x="0" y="0" z="545832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442452" d="1000000"/>
                    <am3d:preTrans dx="0" dy="-1694585" dz="-54850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63565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C7 tuner car yellow">
                <a:extLst>
                  <a:ext uri="{FF2B5EF4-FFF2-40B4-BE49-F238E27FC236}">
                    <a16:creationId xmlns:a16="http://schemas.microsoft.com/office/drawing/2014/main" id="{F43E46E1-6205-5F6E-6558-3622158FFD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467086" y="514077"/>
                <a:ext cx="3292903" cy="17212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Upward Trend">
                <a:extLst>
                  <a:ext uri="{FF2B5EF4-FFF2-40B4-BE49-F238E27FC236}">
                    <a16:creationId xmlns:a16="http://schemas.microsoft.com/office/drawing/2014/main" id="{A10A26A7-0530-F75F-2F97-B41BBEE2033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05892988"/>
                  </p:ext>
                </p:extLst>
              </p:nvPr>
            </p:nvGraphicFramePr>
            <p:xfrm>
              <a:off x="9783719" y="2531468"/>
              <a:ext cx="4659635" cy="4299663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4659635" cy="4299663"/>
                    </a:xfrm>
                    <a:prstGeom prst="rect">
                      <a:avLst/>
                    </a:prstGeom>
                  </am3d:spPr>
                  <am3d:camera>
                    <am3d:pos x="0" y="0" z="650129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711" d="1000000"/>
                    <am3d:preTrans dx="0" dy="-1660942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5023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Upward Trend">
                <a:extLst>
                  <a:ext uri="{FF2B5EF4-FFF2-40B4-BE49-F238E27FC236}">
                    <a16:creationId xmlns:a16="http://schemas.microsoft.com/office/drawing/2014/main" id="{A10A26A7-0530-F75F-2F97-B41BBEE203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783719" y="2531468"/>
                <a:ext cx="4659635" cy="4299663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ECC4EB34-60D4-9E27-A2A3-DF3F4AAAB0EF}"/>
              </a:ext>
            </a:extLst>
          </p:cNvPr>
          <p:cNvSpPr txBox="1"/>
          <p:nvPr/>
        </p:nvSpPr>
        <p:spPr>
          <a:xfrm>
            <a:off x="10715626" y="3853190"/>
            <a:ext cx="1543050" cy="5232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800" b="1" dirty="0"/>
              <a:t>BUYING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F83721-C93A-9B7E-DA16-754466BE2070}"/>
              </a:ext>
            </a:extLst>
          </p:cNvPr>
          <p:cNvSpPr txBox="1"/>
          <p:nvPr/>
        </p:nvSpPr>
        <p:spPr>
          <a:xfrm>
            <a:off x="11220451" y="7126630"/>
            <a:ext cx="2076450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IN" sz="2800" b="1" dirty="0"/>
              <a:t>YEAR WISE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A724F7-2640-B106-F8A9-1A1C1837E09F}"/>
              </a:ext>
            </a:extLst>
          </p:cNvPr>
          <p:cNvSpPr txBox="1"/>
          <p:nvPr/>
        </p:nvSpPr>
        <p:spPr>
          <a:xfrm>
            <a:off x="870411" y="6086475"/>
            <a:ext cx="7282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50000"/>
                  </a:schemeClr>
                </a:solidFill>
                <a:effectLst/>
                <a:latin typeface="Söhne"/>
              </a:rPr>
              <a:t>we conclude our exploration, it is evident that this dataset serves as a foundation for data-driven decision-making, empowering stakeholders to make informed choices that can drive success in the ever-evolving automotive landscape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624376" y="37676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 M</a:t>
            </a:r>
            <a:endParaRPr lang="en-US" sz="4374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D7A7A-7669-3FF7-1FE8-F269FE782B0C}"/>
              </a:ext>
            </a:extLst>
          </p:cNvPr>
          <p:cNvSpPr txBox="1"/>
          <p:nvPr/>
        </p:nvSpPr>
        <p:spPr>
          <a:xfrm>
            <a:off x="5200650" y="1699141"/>
            <a:ext cx="3905250" cy="76944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4400" b="1" dirty="0"/>
              <a:t>FUTURE WORK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224E339-AE2E-DE68-2FF4-148CC6D76CB6}"/>
              </a:ext>
            </a:extLst>
          </p:cNvPr>
          <p:cNvSpPr/>
          <p:nvPr/>
        </p:nvSpPr>
        <p:spPr>
          <a:xfrm>
            <a:off x="1019175" y="3767614"/>
            <a:ext cx="1419225" cy="4900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2E6F14-59D5-5F25-C1F9-103835C6C45C}"/>
              </a:ext>
            </a:extLst>
          </p:cNvPr>
          <p:cNvSpPr txBox="1"/>
          <p:nvPr/>
        </p:nvSpPr>
        <p:spPr>
          <a:xfrm>
            <a:off x="2914650" y="3767614"/>
            <a:ext cx="7343775" cy="67710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MORE POTENTIAL OF SELLING CARS --- PRICE RENGE   - </a:t>
            </a:r>
            <a:r>
              <a:rPr lang="en-IN" sz="2000" dirty="0"/>
              <a:t>ACCORDING TO DATABASE 2L TO  5L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5082FD3-C237-DDDB-4BDE-AC48D357142C}"/>
              </a:ext>
            </a:extLst>
          </p:cNvPr>
          <p:cNvSpPr/>
          <p:nvPr/>
        </p:nvSpPr>
        <p:spPr>
          <a:xfrm>
            <a:off x="1019175" y="5977414"/>
            <a:ext cx="1419225" cy="49006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A76024-A2B1-72BE-C240-A8690B453818}"/>
              </a:ext>
            </a:extLst>
          </p:cNvPr>
          <p:cNvSpPr txBox="1"/>
          <p:nvPr/>
        </p:nvSpPr>
        <p:spPr>
          <a:xfrm>
            <a:off x="2567226" y="6098143"/>
            <a:ext cx="5667375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000" dirty="0"/>
              <a:t>MILEAGE MUST HAVE MIN 19-20 KM/L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436315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28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433899" y="477322"/>
            <a:ext cx="706647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Introduction to Car24 Dataset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1629967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car dataset provides a comprehensive collection of information on various car models, including performance data. It provides  manufacturing year of the car, details on fuel efficiency, selling price, specification like engine, mileage, power, seats </a:t>
            </a:r>
            <a:r>
              <a:rPr lang="en-US" sz="175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etc</a:t>
            </a:r>
            <a:endParaRPr lang="en-US" sz="1750" dirty="0">
              <a:solidFill>
                <a:srgbClr val="E0E4E6"/>
              </a:solidFill>
              <a:latin typeface="Barlow" pitchFamily="34" charset="0"/>
              <a:ea typeface="Barlow" pitchFamily="34" charset="-122"/>
              <a:cs typeface="Barlow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</a:rPr>
              <a:t>It also provide ownership of car.</a:t>
            </a: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7B862B-ED7F-4E76-700D-203049F6308F}"/>
              </a:ext>
            </a:extLst>
          </p:cNvPr>
          <p:cNvSpPr txBox="1"/>
          <p:nvPr/>
        </p:nvSpPr>
        <p:spPr>
          <a:xfrm rot="10800000" flipV="1">
            <a:off x="6105525" y="3866705"/>
            <a:ext cx="7905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2"/>
                </a:solidFill>
              </a:rPr>
              <a:t>SIGNIFICANCE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28603C-4936-C05E-7374-A2B006598F12}"/>
              </a:ext>
            </a:extLst>
          </p:cNvPr>
          <p:cNvSpPr txBox="1"/>
          <p:nvPr/>
        </p:nvSpPr>
        <p:spPr>
          <a:xfrm>
            <a:off x="6105525" y="4853734"/>
            <a:ext cx="4352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öhne"/>
              </a:rPr>
              <a:t>significance of datasets in SQL-</a:t>
            </a:r>
            <a:endParaRPr lang="en-IN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C0F7497-DF76-5394-B015-E750D1984BDC}"/>
              </a:ext>
            </a:extLst>
          </p:cNvPr>
          <p:cNvSpPr/>
          <p:nvPr/>
        </p:nvSpPr>
        <p:spPr>
          <a:xfrm>
            <a:off x="5772150" y="5629803"/>
            <a:ext cx="323850" cy="2190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0DFAA29-EA54-F9CD-926A-E3F868E275FD}"/>
              </a:ext>
            </a:extLst>
          </p:cNvPr>
          <p:cNvSpPr/>
          <p:nvPr/>
        </p:nvSpPr>
        <p:spPr>
          <a:xfrm>
            <a:off x="5772150" y="6152417"/>
            <a:ext cx="323850" cy="2190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9637182-22FD-8C8D-D3E0-7A4832A36456}"/>
              </a:ext>
            </a:extLst>
          </p:cNvPr>
          <p:cNvSpPr/>
          <p:nvPr/>
        </p:nvSpPr>
        <p:spPr>
          <a:xfrm>
            <a:off x="5766135" y="6729126"/>
            <a:ext cx="323850" cy="2190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DECFB45-DFE7-C81B-991A-84CEFE64C7CB}"/>
              </a:ext>
            </a:extLst>
          </p:cNvPr>
          <p:cNvSpPr/>
          <p:nvPr/>
        </p:nvSpPr>
        <p:spPr>
          <a:xfrm>
            <a:off x="5766135" y="7196297"/>
            <a:ext cx="323850" cy="2190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7F96CD-C7D4-161A-FCD4-D42EDED0C1D2}"/>
              </a:ext>
            </a:extLst>
          </p:cNvPr>
          <p:cNvSpPr txBox="1"/>
          <p:nvPr/>
        </p:nvSpPr>
        <p:spPr>
          <a:xfrm>
            <a:off x="6257408" y="5554674"/>
            <a:ext cx="341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0">
                <a:solidFill>
                  <a:srgbClr val="ECECEC"/>
                </a:solidFill>
                <a:effectLst/>
                <a:latin typeface="Söhne"/>
              </a:rPr>
              <a:t>Queries and Analysis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B88852-F8C8-B351-C1FD-2CB3EBE305AA}"/>
              </a:ext>
            </a:extLst>
          </p:cNvPr>
          <p:cNvSpPr txBox="1"/>
          <p:nvPr/>
        </p:nvSpPr>
        <p:spPr>
          <a:xfrm>
            <a:off x="6319599" y="6095332"/>
            <a:ext cx="1954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0" dirty="0">
                <a:solidFill>
                  <a:srgbClr val="ECECEC"/>
                </a:solidFill>
                <a:effectLst/>
                <a:latin typeface="Söhne"/>
              </a:rPr>
              <a:t>Data Visualization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20EE7E-3D3A-E93B-ED6A-0C4DB00A1E19}"/>
              </a:ext>
            </a:extLst>
          </p:cNvPr>
          <p:cNvSpPr txBox="1"/>
          <p:nvPr/>
        </p:nvSpPr>
        <p:spPr>
          <a:xfrm>
            <a:off x="6319599" y="6614580"/>
            <a:ext cx="2622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0" dirty="0">
                <a:solidFill>
                  <a:srgbClr val="ECECEC"/>
                </a:solidFill>
                <a:effectLst/>
                <a:latin typeface="Söhne"/>
              </a:rPr>
              <a:t>Real-world Application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2E389A-1052-D75E-2931-4AEBB6F6E794}"/>
              </a:ext>
            </a:extLst>
          </p:cNvPr>
          <p:cNvSpPr txBox="1"/>
          <p:nvPr/>
        </p:nvSpPr>
        <p:spPr>
          <a:xfrm>
            <a:off x="6319599" y="7104242"/>
            <a:ext cx="2188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rgbClr val="ECECEC"/>
                </a:solidFill>
                <a:effectLst/>
                <a:latin typeface="Söhne"/>
              </a:rPr>
              <a:t>generating reports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0001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113907" y="40957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Dataset Overview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300817" y="3073181"/>
            <a:ext cx="2979063" cy="3102888"/>
          </a:xfrm>
          <a:prstGeom prst="roundRect">
            <a:avLst>
              <a:gd name="adj" fmla="val 1342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455539" y="3253561"/>
            <a:ext cx="2489002" cy="248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Sources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379993" y="3519903"/>
            <a:ext cx="248900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dataset consists of information from various sources, including manufacturers, dealerships, and government agencies.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170825" y="3132653"/>
            <a:ext cx="2979063" cy="3102888"/>
          </a:xfrm>
          <a:prstGeom prst="roundRect">
            <a:avLst>
              <a:gd name="adj" fmla="val 1342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646896" y="3303329"/>
            <a:ext cx="248900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Variables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580697" y="3821191"/>
            <a:ext cx="248900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It includes a wide range of variables, such as  model, year, mileage, fuel type, engine, power and more.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026843" y="3132653"/>
            <a:ext cx="2979063" cy="3102888"/>
          </a:xfrm>
          <a:prstGeom prst="roundRect">
            <a:avLst>
              <a:gd name="adj" fmla="val 1342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271873" y="3377684"/>
            <a:ext cx="248900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Size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271873" y="3858101"/>
            <a:ext cx="248900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dataset is substantial, containing thousands of records and is updated regularly to reflect the latest market trends.</a:t>
            </a:r>
            <a:endParaRPr lang="en-US" sz="17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987E01-E552-FEBC-C2A9-E16600903145}"/>
              </a:ext>
            </a:extLst>
          </p:cNvPr>
          <p:cNvSpPr txBox="1"/>
          <p:nvPr/>
        </p:nvSpPr>
        <p:spPr>
          <a:xfrm>
            <a:off x="476250" y="1595080"/>
            <a:ext cx="4591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Exploring Insights from CAR24</a:t>
            </a:r>
            <a:endParaRPr lang="en-IN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911157" y="134238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547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169444" y="2994779"/>
            <a:ext cx="4909423" cy="6135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32"/>
              </a:lnSpc>
              <a:buNone/>
            </a:pPr>
            <a:r>
              <a:rPr lang="en-US" sz="3866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Methodology</a:t>
            </a:r>
            <a:endParaRPr lang="en-US" sz="3866" dirty="0"/>
          </a:p>
        </p:txBody>
      </p:sp>
      <p:sp>
        <p:nvSpPr>
          <p:cNvPr id="6" name="Shape 2"/>
          <p:cNvSpPr/>
          <p:nvPr/>
        </p:nvSpPr>
        <p:spPr>
          <a:xfrm>
            <a:off x="3451741" y="3902869"/>
            <a:ext cx="24527" cy="3786664"/>
          </a:xfrm>
          <a:prstGeom prst="rect">
            <a:avLst/>
          </a:prstGeom>
          <a:solidFill>
            <a:srgbClr val="302E41"/>
          </a:solidFill>
          <a:ln/>
        </p:spPr>
      </p:sp>
      <p:sp>
        <p:nvSpPr>
          <p:cNvPr id="7" name="Shape 3"/>
          <p:cNvSpPr/>
          <p:nvPr/>
        </p:nvSpPr>
        <p:spPr>
          <a:xfrm>
            <a:off x="3684925" y="4264819"/>
            <a:ext cx="687229" cy="24527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8" name="Shape 4"/>
          <p:cNvSpPr/>
          <p:nvPr/>
        </p:nvSpPr>
        <p:spPr>
          <a:xfrm>
            <a:off x="3243084" y="4056221"/>
            <a:ext cx="441841" cy="441841"/>
          </a:xfrm>
          <a:prstGeom prst="roundRect">
            <a:avLst>
              <a:gd name="adj" fmla="val 80002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3400246" y="4093012"/>
            <a:ext cx="127397" cy="36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9"/>
              </a:lnSpc>
              <a:buNone/>
            </a:pPr>
            <a:r>
              <a:rPr lang="en-US" sz="2319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319" dirty="0"/>
          </a:p>
        </p:txBody>
      </p:sp>
      <p:sp>
        <p:nvSpPr>
          <p:cNvPr id="10" name="Text 6"/>
          <p:cNvSpPr/>
          <p:nvPr/>
        </p:nvSpPr>
        <p:spPr>
          <a:xfrm>
            <a:off x="4544020" y="4099203"/>
            <a:ext cx="2454712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</a:rPr>
              <a:t>BASIC SQL COMMANDS</a:t>
            </a:r>
            <a:endParaRPr lang="en-US" sz="1933" dirty="0"/>
          </a:p>
        </p:txBody>
      </p:sp>
      <p:sp>
        <p:nvSpPr>
          <p:cNvPr id="11" name="Text 7"/>
          <p:cNvSpPr/>
          <p:nvPr/>
        </p:nvSpPr>
        <p:spPr>
          <a:xfrm>
            <a:off x="4544020" y="4523780"/>
            <a:ext cx="6916936" cy="3140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474"/>
              </a:lnSpc>
            </a:pPr>
            <a:r>
              <a:rPr lang="en-US" sz="1546" dirty="0">
                <a:solidFill>
                  <a:srgbClr val="E0E4E6"/>
                </a:solidFill>
                <a:latin typeface="Barlow" pitchFamily="34" charset="0"/>
              </a:rPr>
              <a:t>SELECT, FROM , WHERE, SUM, AVERAGE, MIN, MAX ETC</a:t>
            </a:r>
            <a:endParaRPr lang="en-US" sz="1546" dirty="0"/>
          </a:p>
        </p:txBody>
      </p:sp>
      <p:sp>
        <p:nvSpPr>
          <p:cNvPr id="12" name="Shape 8"/>
          <p:cNvSpPr/>
          <p:nvPr/>
        </p:nvSpPr>
        <p:spPr>
          <a:xfrm>
            <a:off x="3684925" y="5592485"/>
            <a:ext cx="687229" cy="24527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13" name="Shape 9"/>
          <p:cNvSpPr/>
          <p:nvPr/>
        </p:nvSpPr>
        <p:spPr>
          <a:xfrm>
            <a:off x="3243084" y="5383887"/>
            <a:ext cx="441841" cy="441841"/>
          </a:xfrm>
          <a:prstGeom prst="roundRect">
            <a:avLst>
              <a:gd name="adj" fmla="val 8000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3382149" y="5420678"/>
            <a:ext cx="163711" cy="36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9"/>
              </a:lnSpc>
              <a:buNone/>
            </a:pPr>
            <a:r>
              <a:rPr lang="en-US" sz="2319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319" dirty="0"/>
          </a:p>
        </p:txBody>
      </p:sp>
      <p:sp>
        <p:nvSpPr>
          <p:cNvPr id="15" name="Text 11"/>
          <p:cNvSpPr/>
          <p:nvPr/>
        </p:nvSpPr>
        <p:spPr>
          <a:xfrm>
            <a:off x="4544020" y="5426869"/>
            <a:ext cx="2454712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 Filtering Data</a:t>
            </a:r>
            <a:endParaRPr lang="en-US" sz="1933" dirty="0"/>
          </a:p>
        </p:txBody>
      </p:sp>
      <p:sp>
        <p:nvSpPr>
          <p:cNvPr id="16" name="Text 12"/>
          <p:cNvSpPr/>
          <p:nvPr/>
        </p:nvSpPr>
        <p:spPr>
          <a:xfrm>
            <a:off x="4544020" y="5851446"/>
            <a:ext cx="6916936" cy="3140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ECECEC"/>
                </a:solidFill>
                <a:effectLst/>
                <a:latin typeface="Söhne"/>
              </a:rPr>
              <a:t>using WHERE clause and HAVING Clause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ECECEC"/>
                </a:solidFill>
                <a:effectLst/>
                <a:latin typeface="Söhne"/>
              </a:rPr>
              <a:t>Example: "SELECT * FROM Cars WHERE Year &gt; 2015;"</a:t>
            </a:r>
          </a:p>
        </p:txBody>
      </p:sp>
      <p:sp>
        <p:nvSpPr>
          <p:cNvPr id="17" name="Shape 13"/>
          <p:cNvSpPr/>
          <p:nvPr/>
        </p:nvSpPr>
        <p:spPr>
          <a:xfrm>
            <a:off x="3684925" y="6920151"/>
            <a:ext cx="687229" cy="24527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18" name="Shape 14"/>
          <p:cNvSpPr/>
          <p:nvPr/>
        </p:nvSpPr>
        <p:spPr>
          <a:xfrm>
            <a:off x="3243084" y="6711553"/>
            <a:ext cx="441841" cy="441841"/>
          </a:xfrm>
          <a:prstGeom prst="roundRect">
            <a:avLst>
              <a:gd name="adj" fmla="val 80002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3377744" y="6748343"/>
            <a:ext cx="172403" cy="36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99"/>
              </a:lnSpc>
              <a:buNone/>
            </a:pPr>
            <a:r>
              <a:rPr lang="en-US" sz="2319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319" dirty="0"/>
          </a:p>
        </p:txBody>
      </p:sp>
      <p:sp>
        <p:nvSpPr>
          <p:cNvPr id="20" name="Text 16"/>
          <p:cNvSpPr/>
          <p:nvPr/>
        </p:nvSpPr>
        <p:spPr>
          <a:xfrm>
            <a:off x="4544020" y="6754535"/>
            <a:ext cx="2454712" cy="3068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Aggregation Functions</a:t>
            </a:r>
            <a:endParaRPr lang="en-US" sz="1933" dirty="0"/>
          </a:p>
        </p:txBody>
      </p:sp>
      <p:sp>
        <p:nvSpPr>
          <p:cNvPr id="21" name="Text 17"/>
          <p:cNvSpPr/>
          <p:nvPr/>
        </p:nvSpPr>
        <p:spPr>
          <a:xfrm>
            <a:off x="4544020" y="7179112"/>
            <a:ext cx="6916936" cy="63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/>
            <a:r>
              <a:rPr lang="en-US" sz="1600" b="0" i="0" dirty="0">
                <a:solidFill>
                  <a:srgbClr val="ECECEC"/>
                </a:solidFill>
                <a:effectLst/>
                <a:latin typeface="Söhne"/>
              </a:rPr>
              <a:t>Using aggregate functions: COUNT, AVG, SUM.</a:t>
            </a:r>
          </a:p>
          <a:p>
            <a:pPr algn="l"/>
            <a:r>
              <a:rPr lang="en-US" sz="1600" b="0" i="0" dirty="0">
                <a:solidFill>
                  <a:srgbClr val="ECECEC"/>
                </a:solidFill>
                <a:effectLst/>
                <a:latin typeface="Söhne"/>
              </a:rPr>
              <a:t>Example: "SELECT COUNT(*) AS </a:t>
            </a:r>
            <a:r>
              <a:rPr lang="en-US" sz="1600" b="0" i="0" dirty="0" err="1">
                <a:solidFill>
                  <a:srgbClr val="ECECEC"/>
                </a:solidFill>
                <a:effectLst/>
                <a:latin typeface="Söhne"/>
              </a:rPr>
              <a:t>TotalCars</a:t>
            </a:r>
            <a:r>
              <a:rPr lang="en-US" sz="1600" b="0" i="0" dirty="0">
                <a:solidFill>
                  <a:srgbClr val="ECECEC"/>
                </a:solidFill>
                <a:effectLst/>
                <a:latin typeface="Söhne"/>
              </a:rPr>
              <a:t> FROM Cars;"</a:t>
            </a:r>
          </a:p>
          <a:p>
            <a:pPr marL="0" indent="0" algn="l">
              <a:lnSpc>
                <a:spcPts val="2474"/>
              </a:lnSpc>
              <a:buNone/>
            </a:pPr>
            <a:r>
              <a:rPr lang="en-US" sz="154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546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52400" y="-266701"/>
            <a:ext cx="14630400" cy="8229600"/>
          </a:xfrm>
          <a:prstGeom prst="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>
            <a:scene3d>
              <a:camera prst="orthographicFront"/>
              <a:lightRig rig="threePt" dir="t"/>
            </a:scene3d>
            <a:sp3d extrusionH="57150">
              <a:bevelT w="69850" h="38100" prst="cross"/>
            </a:sp3d>
          </a:bodyPr>
          <a:lstStyle/>
          <a:p>
            <a:endParaRPr lang="en-IN" b="1" dirty="0">
              <a:ln w="22225">
                <a:solidFill>
                  <a:schemeClr val="bg2">
                    <a:lumMod val="50000"/>
                  </a:schemeClr>
                </a:solidFill>
                <a:prstDash val="solid"/>
              </a:ln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2624376" y="168771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Insights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2937510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Car Performance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624376" y="3506867"/>
            <a:ext cx="27654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Some car models may be more fuel-efficient while others may prioritize speed and acceleration. Analyzing performance data can help identify patterns and preferences among drivers.</a:t>
            </a:r>
            <a:endParaRPr lang="en-US" sz="1750" dirty="0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8269C22E-004F-3D66-96C1-87AB4DAAF5AC}"/>
              </a:ext>
            </a:extLst>
          </p:cNvPr>
          <p:cNvSpPr/>
          <p:nvPr/>
        </p:nvSpPr>
        <p:spPr>
          <a:xfrm>
            <a:off x="7772400" y="590550"/>
            <a:ext cx="638175" cy="694373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71199E-5B98-9C00-DF59-22E533516FF8}"/>
              </a:ext>
            </a:extLst>
          </p:cNvPr>
          <p:cNvSpPr/>
          <p:nvPr/>
        </p:nvSpPr>
        <p:spPr>
          <a:xfrm>
            <a:off x="6804303" y="1479054"/>
            <a:ext cx="3067050" cy="4173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More fuel efficient cars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6ABE21A6-33CE-FE23-F78C-ACF4CF4C9447}"/>
              </a:ext>
            </a:extLst>
          </p:cNvPr>
          <p:cNvSpPr/>
          <p:nvPr/>
        </p:nvSpPr>
        <p:spPr>
          <a:xfrm>
            <a:off x="11782424" y="590549"/>
            <a:ext cx="752475" cy="694373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58BCFB-E607-1B3F-69BC-6238060B3A10}"/>
              </a:ext>
            </a:extLst>
          </p:cNvPr>
          <p:cNvSpPr/>
          <p:nvPr/>
        </p:nvSpPr>
        <p:spPr>
          <a:xfrm>
            <a:off x="10868025" y="1479054"/>
            <a:ext cx="3476625" cy="3964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Less fuel efficient cars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3894BD8-89C6-8CC9-54B8-4127B0321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1763" y="2021704"/>
            <a:ext cx="3848637" cy="575337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A16DE89-0D90-8115-4067-A4321097B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8426" y="2034896"/>
            <a:ext cx="4091328" cy="575337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C592B-5226-14AD-AEFF-4B075EBB7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947" y="3215030"/>
            <a:ext cx="4509821" cy="1433170"/>
          </a:xfrm>
          <a:solidFill>
            <a:schemeClr val="tx1"/>
          </a:solidFill>
        </p:spPr>
        <p:txBody>
          <a:bodyPr/>
          <a:lstStyle/>
          <a:p>
            <a:r>
              <a:rPr lang="en-IN" dirty="0"/>
              <a:t>   Price range 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233E2DC-DE62-4754-14F2-E606746E0F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4091020"/>
              </p:ext>
            </p:extLst>
          </p:nvPr>
        </p:nvGraphicFramePr>
        <p:xfrm>
          <a:off x="5991225" y="536575"/>
          <a:ext cx="8639175" cy="7156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0001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17" y="678032"/>
            <a:ext cx="14630400" cy="8229600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graphicFrame>
        <p:nvGraphicFramePr>
          <p:cNvPr id="38" name="Diagram 37">
            <a:extLst>
              <a:ext uri="{FF2B5EF4-FFF2-40B4-BE49-F238E27FC236}">
                <a16:creationId xmlns:a16="http://schemas.microsoft.com/office/drawing/2014/main" id="{756134D7-EA06-B4C0-B20D-8AE05B3365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1935071"/>
              </p:ext>
            </p:extLst>
          </p:nvPr>
        </p:nvGraphicFramePr>
        <p:xfrm>
          <a:off x="5724728" y="-131698"/>
          <a:ext cx="2115766" cy="6943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Text 4"/>
          <p:cNvSpPr/>
          <p:nvPr/>
        </p:nvSpPr>
        <p:spPr>
          <a:xfrm>
            <a:off x="3346490" y="2323862"/>
            <a:ext cx="385762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583567" y="2289215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8148399" y="3151465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776776" y="5010507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3346490" y="5045154"/>
            <a:ext cx="385762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3346490" y="5872758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7582019" y="5010507"/>
            <a:ext cx="18835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045154"/>
            <a:ext cx="385762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872758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graphicFrame>
        <p:nvGraphicFramePr>
          <p:cNvPr id="27" name="Diagram 26">
            <a:extLst>
              <a:ext uri="{FF2B5EF4-FFF2-40B4-BE49-F238E27FC236}">
                <a16:creationId xmlns:a16="http://schemas.microsoft.com/office/drawing/2014/main" id="{FE521F9F-2DA8-7A3A-BB90-F12A699E50FE}"/>
              </a:ext>
            </a:extLst>
          </p:cNvPr>
          <p:cNvGraphicFramePr/>
          <p:nvPr/>
        </p:nvGraphicFramePr>
        <p:xfrm>
          <a:off x="3990974" y="1283286"/>
          <a:ext cx="6278403" cy="523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31" name="Arrow: Right 30">
            <a:extLst>
              <a:ext uri="{FF2B5EF4-FFF2-40B4-BE49-F238E27FC236}">
                <a16:creationId xmlns:a16="http://schemas.microsoft.com/office/drawing/2014/main" id="{E7AD7C4A-262B-0685-FF8F-4384A898F399}"/>
              </a:ext>
            </a:extLst>
          </p:cNvPr>
          <p:cNvSpPr/>
          <p:nvPr/>
        </p:nvSpPr>
        <p:spPr>
          <a:xfrm>
            <a:off x="1322962" y="2705696"/>
            <a:ext cx="836578" cy="18341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DF30EE-C3AD-16DE-9B9C-40A02D20D994}"/>
              </a:ext>
            </a:extLst>
          </p:cNvPr>
          <p:cNvSpPr txBox="1"/>
          <p:nvPr/>
        </p:nvSpPr>
        <p:spPr>
          <a:xfrm>
            <a:off x="2266545" y="2606903"/>
            <a:ext cx="394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0" dirty="0">
                <a:solidFill>
                  <a:schemeClr val="accent2">
                    <a:lumMod val="50000"/>
                  </a:schemeClr>
                </a:solidFill>
                <a:effectLst/>
                <a:latin typeface="Söhne"/>
              </a:rPr>
              <a:t>Most Popular Manufacturers</a:t>
            </a:r>
            <a:endParaRPr lang="en-IN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8D8D00-EC1A-1448-7EDF-55E31FFFEC1B}"/>
              </a:ext>
            </a:extLst>
          </p:cNvPr>
          <p:cNvSpPr txBox="1"/>
          <p:nvPr/>
        </p:nvSpPr>
        <p:spPr>
          <a:xfrm>
            <a:off x="2169268" y="3151465"/>
            <a:ext cx="7110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-Hyundai                 -</a:t>
            </a:r>
            <a:r>
              <a:rPr lang="en-IN" dirty="0" err="1"/>
              <a:t>bmw</a:t>
            </a:r>
            <a:endParaRPr lang="en-IN" dirty="0"/>
          </a:p>
          <a:p>
            <a:r>
              <a:rPr lang="en-IN" dirty="0"/>
              <a:t>-</a:t>
            </a:r>
            <a:r>
              <a:rPr lang="en-IN" dirty="0" err="1"/>
              <a:t>honda</a:t>
            </a:r>
            <a:r>
              <a:rPr lang="en-IN" dirty="0"/>
              <a:t>                    -</a:t>
            </a:r>
            <a:r>
              <a:rPr lang="en-IN" dirty="0" err="1"/>
              <a:t>renault</a:t>
            </a:r>
            <a:endParaRPr lang="en-IN" dirty="0"/>
          </a:p>
          <a:p>
            <a:r>
              <a:rPr lang="en-IN" dirty="0"/>
              <a:t>-Maruti                     -ford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F030EF3A-17D6-CF0D-E848-7318612E9723}"/>
              </a:ext>
            </a:extLst>
          </p:cNvPr>
          <p:cNvSpPr/>
          <p:nvPr/>
        </p:nvSpPr>
        <p:spPr>
          <a:xfrm>
            <a:off x="7149505" y="2718378"/>
            <a:ext cx="836578" cy="18341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9C6E850-6E67-9B11-25F0-40C232F01533}"/>
              </a:ext>
            </a:extLst>
          </p:cNvPr>
          <p:cNvSpPr txBox="1"/>
          <p:nvPr/>
        </p:nvSpPr>
        <p:spPr>
          <a:xfrm>
            <a:off x="8789075" y="2616427"/>
            <a:ext cx="3103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chemeClr val="accent2">
                    <a:lumMod val="50000"/>
                  </a:schemeClr>
                </a:solidFill>
                <a:effectLst/>
                <a:latin typeface="Söhne"/>
              </a:rPr>
              <a:t>Trend in Car Sales Over Years</a:t>
            </a:r>
            <a:endParaRPr lang="en-IN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37" name="Table 36">
            <a:extLst>
              <a:ext uri="{FF2B5EF4-FFF2-40B4-BE49-F238E27FC236}">
                <a16:creationId xmlns:a16="http://schemas.microsoft.com/office/drawing/2014/main" id="{4566601B-1B0A-7F83-E627-3E2700180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6644717"/>
              </p:ext>
            </p:extLst>
          </p:nvPr>
        </p:nvGraphicFramePr>
        <p:xfrm>
          <a:off x="8499593" y="3300884"/>
          <a:ext cx="4269068" cy="4182912"/>
        </p:xfrm>
        <a:graphic>
          <a:graphicData uri="http://schemas.openxmlformats.org/drawingml/2006/table">
            <a:tbl>
              <a:tblPr/>
              <a:tblGrid>
                <a:gridCol w="2134534">
                  <a:extLst>
                    <a:ext uri="{9D8B030D-6E8A-4147-A177-3AD203B41FA5}">
                      <a16:colId xmlns:a16="http://schemas.microsoft.com/office/drawing/2014/main" val="47194791"/>
                    </a:ext>
                  </a:extLst>
                </a:gridCol>
                <a:gridCol w="2134534">
                  <a:extLst>
                    <a:ext uri="{9D8B030D-6E8A-4147-A177-3AD203B41FA5}">
                      <a16:colId xmlns:a16="http://schemas.microsoft.com/office/drawing/2014/main" val="34148316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900"/>
                        <a:t>2020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 dirty="0"/>
                        <a:t>74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1750755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2019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583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385455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2018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807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3695849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2017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1018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2660031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2016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859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8477165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2015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776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145507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2014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621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304378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2013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670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4164328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 dirty="0"/>
                        <a:t>2012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651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6404483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2011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592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4867735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2010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394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9962846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2009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246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2459773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2008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214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0743492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2007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183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685572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 dirty="0"/>
                        <a:t>2006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124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3538602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 dirty="0"/>
                        <a:t>2005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97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548995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2004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62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2067147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 dirty="0"/>
                        <a:t>2003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49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3860685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 dirty="0"/>
                        <a:t>2002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27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3721644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 dirty="0"/>
                        <a:t>2001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 dirty="0"/>
                        <a:t>10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0366588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 dirty="0"/>
                        <a:t>2000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22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206162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 dirty="0"/>
                        <a:t>1999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18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4996253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1998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/>
                        <a:t>10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750672"/>
                  </a:ext>
                </a:extLst>
              </a:tr>
              <a:tr h="170789">
                <a:tc>
                  <a:txBody>
                    <a:bodyPr/>
                    <a:lstStyle/>
                    <a:p>
                      <a:r>
                        <a:rPr lang="en-IN" sz="900"/>
                        <a:t>1997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900" dirty="0"/>
                        <a:t>11</a:t>
                      </a:r>
                    </a:p>
                  </a:txBody>
                  <a:tcPr marL="37128" marR="37128" marT="18564" marB="1856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5109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624376" y="155781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624376" y="47695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624376" y="5249942"/>
            <a:ext cx="29050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5862638" y="47695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5862638" y="5249942"/>
            <a:ext cx="29050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9100899" y="4769644"/>
            <a:ext cx="285881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9100899" y="5250061"/>
            <a:ext cx="29051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4F888A3-7123-C1D0-66CD-E192D2E03A73}"/>
              </a:ext>
            </a:extLst>
          </p:cNvPr>
          <p:cNvSpPr txBox="1"/>
          <p:nvPr/>
        </p:nvSpPr>
        <p:spPr>
          <a:xfrm>
            <a:off x="6040993" y="2109282"/>
            <a:ext cx="4276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effectLst/>
                <a:latin typeface="Söhne"/>
              </a:rPr>
              <a:t>Average Mileage by Car Type</a:t>
            </a:r>
            <a:endParaRPr lang="en-IN" sz="2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7A901C4-9194-232B-F1FD-58B351A7943E}"/>
              </a:ext>
            </a:extLst>
          </p:cNvPr>
          <p:cNvSpPr txBox="1"/>
          <p:nvPr/>
        </p:nvSpPr>
        <p:spPr>
          <a:xfrm>
            <a:off x="2447925" y="1181100"/>
            <a:ext cx="379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6B9984-5421-C463-3199-6225A42D8030}"/>
              </a:ext>
            </a:extLst>
          </p:cNvPr>
          <p:cNvSpPr txBox="1"/>
          <p:nvPr/>
        </p:nvSpPr>
        <p:spPr>
          <a:xfrm>
            <a:off x="2133600" y="3971925"/>
            <a:ext cx="3962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Hyundai- 19.79 km/l</a:t>
            </a:r>
          </a:p>
          <a:p>
            <a:endParaRPr lang="en-IN" dirty="0"/>
          </a:p>
          <a:p>
            <a:r>
              <a:rPr lang="en-IN" dirty="0"/>
              <a:t>Maruti- 21.54 km/l</a:t>
            </a:r>
          </a:p>
          <a:p>
            <a:endParaRPr lang="en-IN" dirty="0"/>
          </a:p>
          <a:p>
            <a:r>
              <a:rPr lang="en-IN" dirty="0"/>
              <a:t>Honda- 19.73 km/l</a:t>
            </a:r>
          </a:p>
          <a:p>
            <a:endParaRPr lang="en-IN" dirty="0"/>
          </a:p>
          <a:p>
            <a:r>
              <a:rPr lang="en-IN" dirty="0"/>
              <a:t>Ford- 19.98km/l</a:t>
            </a:r>
          </a:p>
          <a:p>
            <a:endParaRPr lang="en-IN" dirty="0"/>
          </a:p>
          <a:p>
            <a:r>
              <a:rPr lang="en-IN" dirty="0"/>
              <a:t>BMW- 17.45 km/l</a:t>
            </a:r>
          </a:p>
        </p:txBody>
      </p:sp>
      <p:graphicFrame>
        <p:nvGraphicFramePr>
          <p:cNvPr id="42" name="Chart 41">
            <a:extLst>
              <a:ext uri="{FF2B5EF4-FFF2-40B4-BE49-F238E27FC236}">
                <a16:creationId xmlns:a16="http://schemas.microsoft.com/office/drawing/2014/main" id="{229CAC4B-21AC-A07A-23B2-AD4B78B1B4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1026428"/>
              </p:ext>
            </p:extLst>
          </p:nvPr>
        </p:nvGraphicFramePr>
        <p:xfrm>
          <a:off x="4925558" y="2979658"/>
          <a:ext cx="8605956" cy="43051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47FD3-FE8A-804C-A99D-09C17EA3E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>
            <a:extLst>
              <a:ext uri="{FF2B5EF4-FFF2-40B4-BE49-F238E27FC236}">
                <a16:creationId xmlns:a16="http://schemas.microsoft.com/office/drawing/2014/main" id="{E8045ED4-6544-CDE2-3DCA-BD9125ADC918}"/>
              </a:ext>
            </a:extLst>
          </p:cNvPr>
          <p:cNvSpPr/>
          <p:nvPr/>
        </p:nvSpPr>
        <p:spPr>
          <a:xfrm>
            <a:off x="2538651" y="115779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2E9D2B55-DD53-2BEB-BA73-0B6A045F6D19}"/>
              </a:ext>
            </a:extLst>
          </p:cNvPr>
          <p:cNvSpPr/>
          <p:nvPr/>
        </p:nvSpPr>
        <p:spPr>
          <a:xfrm>
            <a:off x="2624376" y="47695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844B0E73-4F9A-A9EB-722B-6DB3B76DD31E}"/>
              </a:ext>
            </a:extLst>
          </p:cNvPr>
          <p:cNvSpPr/>
          <p:nvPr/>
        </p:nvSpPr>
        <p:spPr>
          <a:xfrm>
            <a:off x="2624376" y="5249942"/>
            <a:ext cx="29050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3F4B1E1B-0FF6-6E46-99FB-050F2B74F313}"/>
              </a:ext>
            </a:extLst>
          </p:cNvPr>
          <p:cNvSpPr/>
          <p:nvPr/>
        </p:nvSpPr>
        <p:spPr>
          <a:xfrm>
            <a:off x="5862638" y="47695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A0981AA0-7384-085E-1CF0-C1BD3D715F8A}"/>
              </a:ext>
            </a:extLst>
          </p:cNvPr>
          <p:cNvSpPr/>
          <p:nvPr/>
        </p:nvSpPr>
        <p:spPr>
          <a:xfrm>
            <a:off x="5862638" y="5249942"/>
            <a:ext cx="290500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 9">
            <a:extLst>
              <a:ext uri="{FF2B5EF4-FFF2-40B4-BE49-F238E27FC236}">
                <a16:creationId xmlns:a16="http://schemas.microsoft.com/office/drawing/2014/main" id="{289DD3CF-D1F6-0A9D-5394-311AFB96DC4C}"/>
              </a:ext>
            </a:extLst>
          </p:cNvPr>
          <p:cNvSpPr/>
          <p:nvPr/>
        </p:nvSpPr>
        <p:spPr>
          <a:xfrm>
            <a:off x="9100899" y="4769644"/>
            <a:ext cx="285881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6" name="Text 10">
            <a:extLst>
              <a:ext uri="{FF2B5EF4-FFF2-40B4-BE49-F238E27FC236}">
                <a16:creationId xmlns:a16="http://schemas.microsoft.com/office/drawing/2014/main" id="{3E80EB37-7BAC-44BD-EDE5-4AA07D356D35}"/>
              </a:ext>
            </a:extLst>
          </p:cNvPr>
          <p:cNvSpPr/>
          <p:nvPr/>
        </p:nvSpPr>
        <p:spPr>
          <a:xfrm>
            <a:off x="9100899" y="5250061"/>
            <a:ext cx="29051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E99852-79C6-6178-8031-160C68146A45}"/>
              </a:ext>
            </a:extLst>
          </p:cNvPr>
          <p:cNvSpPr txBox="1"/>
          <p:nvPr/>
        </p:nvSpPr>
        <p:spPr>
          <a:xfrm>
            <a:off x="2447925" y="1181100"/>
            <a:ext cx="379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5E7690-660C-BECD-04CA-4FD71BE274A8}"/>
              </a:ext>
            </a:extLst>
          </p:cNvPr>
          <p:cNvSpPr txBox="1"/>
          <p:nvPr/>
        </p:nvSpPr>
        <p:spPr>
          <a:xfrm>
            <a:off x="4868823" y="1683663"/>
            <a:ext cx="497847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800" b="1" i="0" dirty="0">
                <a:effectLst/>
                <a:latin typeface="Söhne"/>
              </a:rPr>
              <a:t>Trend in Car Sales</a:t>
            </a:r>
            <a:endParaRPr lang="en-IN" sz="4800" dirty="0"/>
          </a:p>
        </p:txBody>
      </p:sp>
      <p:graphicFrame>
        <p:nvGraphicFramePr>
          <p:cNvPr id="33" name="Chart 32">
            <a:extLst>
              <a:ext uri="{FF2B5EF4-FFF2-40B4-BE49-F238E27FC236}">
                <a16:creationId xmlns:a16="http://schemas.microsoft.com/office/drawing/2014/main" id="{859167D6-A506-4535-118E-BEF16A01D6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3776544"/>
              </p:ext>
            </p:extLst>
          </p:nvPr>
        </p:nvGraphicFramePr>
        <p:xfrm>
          <a:off x="323850" y="2571200"/>
          <a:ext cx="14068425" cy="5363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684847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664</TotalTime>
  <Words>537</Words>
  <Application>Microsoft Office PowerPoint</Application>
  <PresentationFormat>Custom</PresentationFormat>
  <Paragraphs>131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Barlow</vt:lpstr>
      <vt:lpstr>Century Gothic</vt:lpstr>
      <vt:lpstr>Söhne</vt:lpstr>
      <vt:lpstr>Spline Sans</vt:lpstr>
      <vt:lpstr>Wingdings 3</vt:lpstr>
      <vt:lpstr>Ion Boardroom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Price range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sourabh khandelwal</cp:lastModifiedBy>
  <cp:revision>8</cp:revision>
  <dcterms:created xsi:type="dcterms:W3CDTF">2024-02-27T10:32:49Z</dcterms:created>
  <dcterms:modified xsi:type="dcterms:W3CDTF">2024-02-29T10:34:26Z</dcterms:modified>
</cp:coreProperties>
</file>